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62"/>
  </p:notesMasterIdLst>
  <p:sldIdLst>
    <p:sldId id="340" r:id="rId2"/>
    <p:sldId id="286" r:id="rId3"/>
    <p:sldId id="335" r:id="rId4"/>
    <p:sldId id="290" r:id="rId5"/>
    <p:sldId id="263" r:id="rId6"/>
    <p:sldId id="288" r:id="rId7"/>
    <p:sldId id="258" r:id="rId8"/>
    <p:sldId id="301" r:id="rId9"/>
    <p:sldId id="272" r:id="rId10"/>
    <p:sldId id="341" r:id="rId11"/>
    <p:sldId id="336" r:id="rId12"/>
    <p:sldId id="313" r:id="rId13"/>
    <p:sldId id="314" r:id="rId14"/>
    <p:sldId id="315" r:id="rId15"/>
    <p:sldId id="316" r:id="rId16"/>
    <p:sldId id="317" r:id="rId17"/>
    <p:sldId id="329" r:id="rId18"/>
    <p:sldId id="321" r:id="rId19"/>
    <p:sldId id="318" r:id="rId20"/>
    <p:sldId id="291" r:id="rId21"/>
    <p:sldId id="264" r:id="rId22"/>
    <p:sldId id="265" r:id="rId23"/>
    <p:sldId id="322" r:id="rId24"/>
    <p:sldId id="302" r:id="rId25"/>
    <p:sldId id="323" r:id="rId26"/>
    <p:sldId id="324" r:id="rId27"/>
    <p:sldId id="325" r:id="rId28"/>
    <p:sldId id="330" r:id="rId29"/>
    <p:sldId id="337" r:id="rId30"/>
    <p:sldId id="268" r:id="rId31"/>
    <p:sldId id="269" r:id="rId32"/>
    <p:sldId id="270" r:id="rId33"/>
    <p:sldId id="280" r:id="rId34"/>
    <p:sldId id="293" r:id="rId35"/>
    <p:sldId id="338" r:id="rId36"/>
    <p:sldId id="339" r:id="rId37"/>
    <p:sldId id="259" r:id="rId38"/>
    <p:sldId id="260" r:id="rId39"/>
    <p:sldId id="326" r:id="rId40"/>
    <p:sldId id="274" r:id="rId41"/>
    <p:sldId id="332" r:id="rId42"/>
    <p:sldId id="278" r:id="rId43"/>
    <p:sldId id="304" r:id="rId44"/>
    <p:sldId id="299" r:id="rId45"/>
    <p:sldId id="306" r:id="rId46"/>
    <p:sldId id="277" r:id="rId47"/>
    <p:sldId id="305" r:id="rId48"/>
    <p:sldId id="300" r:id="rId49"/>
    <p:sldId id="328" r:id="rId50"/>
    <p:sldId id="295" r:id="rId51"/>
    <p:sldId id="303" r:id="rId52"/>
    <p:sldId id="327" r:id="rId53"/>
    <p:sldId id="344" r:id="rId54"/>
    <p:sldId id="342" r:id="rId55"/>
    <p:sldId id="319" r:id="rId56"/>
    <p:sldId id="311" r:id="rId57"/>
    <p:sldId id="312" r:id="rId58"/>
    <p:sldId id="261" r:id="rId59"/>
    <p:sldId id="343" r:id="rId60"/>
    <p:sldId id="26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434" autoAdjust="0"/>
  </p:normalViewPr>
  <p:slideViewPr>
    <p:cSldViewPr>
      <p:cViewPr varScale="1">
        <p:scale>
          <a:sx n="65" d="100"/>
          <a:sy n="65" d="100"/>
        </p:scale>
        <p:origin x="864" y="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BB86-8A5C-4947-BA38-5F54E31FE860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2987F-165D-482B-ADB6-7D1CA1EE220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16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6F026-A532-4BA4-A828-8FA851B38990}" type="slidenum">
              <a:rPr lang="fr-FR"/>
              <a:pPr/>
              <a:t>15</a:t>
            </a:fld>
            <a:endParaRPr lang="fr-FR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45" y="4342661"/>
            <a:ext cx="5030510" cy="411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200" tIns="44600" rIns="89200" bIns="44600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09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987F-165D-482B-ADB6-7D1CA1EE2206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6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49619-5E36-423E-BD93-41EDDDE6A217}" type="slidenum">
              <a:rPr lang="fr-FR"/>
              <a:pPr/>
              <a:t>34</a:t>
            </a:fld>
            <a:endParaRPr lang="fr-FR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45" y="4342661"/>
            <a:ext cx="5030510" cy="411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200" tIns="44600" rIns="89200" bIns="44600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48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77B18-19DA-4C8E-A8B0-5DE779CF8952}" type="slidenum">
              <a:rPr lang="fr-FR"/>
              <a:pPr/>
              <a:t>50</a:t>
            </a:fld>
            <a:endParaRPr lang="fr-FR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45" y="4342661"/>
            <a:ext cx="5030510" cy="411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200" tIns="44600" rIns="89200" bIns="44600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785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987F-165D-482B-ADB6-7D1CA1EE2206}" type="slidenum">
              <a:rPr lang="fr-FR" smtClean="0"/>
              <a:pPr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27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52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05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12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94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95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22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40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8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35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98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96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13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81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17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7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27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73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119BC54-265A-4EB0-90C0-B0A3AF06808A}" type="datetimeFigureOut">
              <a:rPr lang="fr-FR" smtClean="0"/>
              <a:pPr/>
              <a:t>04/03/2024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34327-2D37-4B74-A55B-B99F605B850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500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8453C04-6B69-CDBC-653A-BA2C5BBB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52174"/>
            <a:ext cx="9073008" cy="66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A574E9-12BD-0230-41B5-F1C006C28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56692"/>
            <a:ext cx="4680520" cy="5544616"/>
          </a:xfrm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1- Une zone axiale, Za,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FF00"/>
                </a:solidFill>
              </a:rPr>
              <a:t>L’assise superficielle, tunica (T1) est à l’origine de l’épiderme. 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FF00"/>
                </a:solidFill>
              </a:rPr>
              <a:t>La tunica T2, initie les feuilles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FFFF00"/>
                </a:solidFill>
              </a:rPr>
              <a:t>et le corpus, C, donne les tissus centraux de la tige et des feuilles. 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2- Une zone latérale, donne, les feuille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3- Un méristème médullaire, donne la moelle centrale, M.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EF00CA1-9829-0F4F-DA51-8BAF2E0D77CE}"/>
              </a:ext>
            </a:extLst>
          </p:cNvPr>
          <p:cNvSpPr txBox="1">
            <a:spLocks/>
          </p:cNvSpPr>
          <p:nvPr/>
        </p:nvSpPr>
        <p:spPr>
          <a:xfrm>
            <a:off x="5519936" y="548680"/>
            <a:ext cx="5976664" cy="5544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sz="2400" b="1" dirty="0">
                <a:solidFill>
                  <a:srgbClr val="FFFF00"/>
                </a:solidFill>
              </a:rPr>
              <a:t>1- Une zone axiale, Za,</a:t>
            </a:r>
          </a:p>
          <a:p>
            <a:pPr marL="0" indent="0">
              <a:buFont typeface="Wingdings 3" charset="2"/>
              <a:buNone/>
            </a:pPr>
            <a:r>
              <a:rPr lang="fr-FR" sz="2400" b="1" dirty="0">
                <a:solidFill>
                  <a:srgbClr val="FFFF00"/>
                </a:solidFill>
              </a:rPr>
              <a:t>L’assise superficielle, </a:t>
            </a:r>
          </a:p>
          <a:p>
            <a:pPr marL="0" indent="0">
              <a:buFont typeface="Wingdings 3" charset="2"/>
              <a:buNone/>
            </a:pPr>
            <a:r>
              <a:rPr lang="fr-FR" sz="2400" b="1" dirty="0">
                <a:solidFill>
                  <a:srgbClr val="FFFF00"/>
                </a:solidFill>
              </a:rPr>
              <a:t>La tunica T2, donne </a:t>
            </a:r>
            <a:r>
              <a:rPr lang="fr-FR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organes reproducteurs</a:t>
            </a:r>
          </a:p>
          <a:p>
            <a:pPr marL="0" indent="0">
              <a:buFont typeface="Wingdings 3" charset="2"/>
              <a:buNone/>
            </a:pPr>
            <a:r>
              <a:rPr lang="fr-FR" sz="2400" b="1" dirty="0">
                <a:solidFill>
                  <a:srgbClr val="FFFF00"/>
                </a:solidFill>
              </a:rPr>
              <a:t>et le corpus, C</a:t>
            </a:r>
            <a:r>
              <a:rPr lang="fr-FR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le réceptacle floral</a:t>
            </a:r>
            <a:r>
              <a:rPr lang="fr-FR" sz="2400" b="1" dirty="0">
                <a:solidFill>
                  <a:srgbClr val="FFFF00"/>
                </a:solidFill>
              </a:rPr>
              <a:t>. 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2- Une zone latérale, donne, les </a:t>
            </a:r>
            <a:r>
              <a:rPr lang="fr-FR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sépales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3-</a:t>
            </a:r>
          </a:p>
        </p:txBody>
      </p:sp>
    </p:spTree>
    <p:extLst>
      <p:ext uri="{BB962C8B-B14F-4D97-AF65-F5344CB8AC3E}">
        <p14:creationId xmlns:p14="http://schemas.microsoft.com/office/powerpoint/2010/main" val="195082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isteme_f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9494" t="54000"/>
          <a:stretch/>
        </p:blipFill>
        <p:spPr bwMode="auto">
          <a:xfrm>
            <a:off x="4439816" y="1147092"/>
            <a:ext cx="3168352" cy="43701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790432" y="2005392"/>
            <a:ext cx="2843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Zone d’</a:t>
            </a:r>
            <a:r>
              <a:rPr lang="fr-FR" sz="2800" b="1" dirty="0" err="1"/>
              <a:t>élaongation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877052" y="4494018"/>
            <a:ext cx="218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coiffe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97700" y="3465148"/>
            <a:ext cx="218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meristème</a:t>
            </a:r>
            <a:endParaRPr lang="fr-FR" sz="2800" b="1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456040" y="2749162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48860" y="4725144"/>
            <a:ext cx="16753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6331172" y="3789041"/>
            <a:ext cx="164542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36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structracine.gif"/>
          <p:cNvPicPr/>
          <p:nvPr/>
        </p:nvPicPr>
        <p:blipFill>
          <a:blip r:embed="rId2" cstate="print"/>
          <a:srcRect l="-10947" r="-9648" b="-1907"/>
          <a:stretch>
            <a:fillRect/>
          </a:stretch>
        </p:blipFill>
        <p:spPr bwMode="auto">
          <a:xfrm>
            <a:off x="2495600" y="318542"/>
            <a:ext cx="7172300" cy="6110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824193" y="5661248"/>
            <a:ext cx="256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Structure de la racine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éristème racinai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2154" y="476672"/>
            <a:ext cx="6444207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824193" y="5301208"/>
            <a:ext cx="2563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Structure de la racine</a:t>
            </a:r>
            <a:endParaRPr lang="fr-FR" sz="20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43672" y="16947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LES TISSUS DE PROTECION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99456" y="936334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L’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epiderme</a:t>
            </a:r>
            <a:endParaRPr lang="fr-FR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661171" y="1052737"/>
            <a:ext cx="5977234" cy="2513013"/>
            <a:chOff x="203200" y="212725"/>
            <a:chExt cx="5977234" cy="2513013"/>
          </a:xfrm>
        </p:grpSpPr>
        <p:pic>
          <p:nvPicPr>
            <p:cNvPr id="5" name="Picture 10" descr="feuillehist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637"/>
            <a:stretch>
              <a:fillRect/>
            </a:stretch>
          </p:blipFill>
          <p:spPr bwMode="auto">
            <a:xfrm>
              <a:off x="251520" y="212725"/>
              <a:ext cx="5771455" cy="25130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4705350" y="779463"/>
              <a:ext cx="1475084" cy="338554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sz="1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parenchyme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03200" y="1503363"/>
              <a:ext cx="1475084" cy="338554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sz="1600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parenchyme</a:t>
              </a:r>
            </a:p>
          </p:txBody>
        </p:sp>
      </p:grpSp>
      <p:pic>
        <p:nvPicPr>
          <p:cNvPr id="8" name="Picture 3" descr="lfstom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6951" y="4048720"/>
            <a:ext cx="5440363" cy="226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90" name="Rectangle 6"/>
          <p:cNvSpPr>
            <a:spLocks noChangeArrowheads="1"/>
          </p:cNvSpPr>
          <p:nvPr/>
        </p:nvSpPr>
        <p:spPr bwMode="auto">
          <a:xfrm>
            <a:off x="2341564" y="3718203"/>
            <a:ext cx="184731" cy="36933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0" y="116632"/>
            <a:ext cx="12000656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L’assise pilifère</a:t>
            </a:r>
          </a:p>
          <a:p>
            <a:pPr eaLnBrk="1" hangingPunct="1"/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Les cellules de l’épiderme peuvent parfois être modifiées en </a:t>
            </a: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poils 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(sur feuilles, tiges ou racines)</a:t>
            </a:r>
          </a:p>
        </p:txBody>
      </p:sp>
      <p:pic>
        <p:nvPicPr>
          <p:cNvPr id="425987" name="Picture 3" descr="racinepoi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1825" y="1070490"/>
            <a:ext cx="6264695" cy="5037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5988" name="Picture 4" descr="roothairsf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2365" y="1142072"/>
            <a:ext cx="2462535" cy="545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2783633" y="6309320"/>
            <a:ext cx="534389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fr-CA" sz="2000" b="1" dirty="0">
                <a:latin typeface="Times New Roman" pitchFamily="18" charset="0"/>
                <a:cs typeface="Times New Roman" pitchFamily="18" charset="0"/>
              </a:rPr>
              <a:t>Ex. poils absorbants d’une racine primaire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654F9E-601D-B40F-E370-860F815857E4}"/>
              </a:ext>
            </a:extLst>
          </p:cNvPr>
          <p:cNvSpPr txBox="1"/>
          <p:nvPr/>
        </p:nvSpPr>
        <p:spPr>
          <a:xfrm>
            <a:off x="2783632" y="150276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rhizoderme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1BE05A-E6FD-E1D9-5691-0E8224C3517F}"/>
              </a:ext>
            </a:extLst>
          </p:cNvPr>
          <p:cNvSpPr txBox="1"/>
          <p:nvPr/>
        </p:nvSpPr>
        <p:spPr>
          <a:xfrm>
            <a:off x="4249488" y="371309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rhizoderme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BD ALI\Desktop\racine-poil-absorb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304800"/>
            <a:ext cx="8953500" cy="62484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667108" y="214291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L’endoderme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476672"/>
            <a:ext cx="8536462" cy="600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708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881158" y="285729"/>
            <a:ext cx="8429684" cy="62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167570" y="214291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L’endoderme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ncy_img" descr="http://www.cours-pharmacie.com/images/caspary-cadr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836712"/>
            <a:ext cx="68407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667504" y="272458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L’endoderme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27110"/>
            <a:ext cx="10945216" cy="640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881158" y="1071546"/>
            <a:ext cx="8786842" cy="4389120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CHAPITRE 2</a:t>
            </a:r>
          </a:p>
          <a:p>
            <a:pPr marR="457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b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fr-F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 TISSUS VÉGÉTAUX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space réservé du contenu 3"/>
          <p:cNvGrpSpPr>
            <a:grpSpLocks noGrp="1"/>
          </p:cNvGrpSpPr>
          <p:nvPr/>
        </p:nvGrpSpPr>
        <p:grpSpPr>
          <a:xfrm>
            <a:off x="5310182" y="1000109"/>
            <a:ext cx="4900618" cy="4214371"/>
            <a:chOff x="6842125" y="296863"/>
            <a:chExt cx="2092325" cy="3472330"/>
          </a:xfrm>
        </p:grpSpPr>
        <p:pic>
          <p:nvPicPr>
            <p:cNvPr id="5" name="Picture 3" descr="parenchyme"/>
            <p:cNvPicPr>
              <a:picLocks noChangeAspect="1" noChangeArrowheads="1"/>
            </p:cNvPicPr>
            <p:nvPr/>
          </p:nvPicPr>
          <p:blipFill>
            <a:blip r:embed="rId2" cstate="print">
              <a:lum contrast="6000"/>
            </a:blip>
            <a:srcRect/>
            <a:stretch>
              <a:fillRect/>
            </a:stretch>
          </p:blipFill>
          <p:spPr bwMode="auto">
            <a:xfrm>
              <a:off x="6896100" y="296863"/>
              <a:ext cx="2016125" cy="2687637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6842125" y="3084513"/>
              <a:ext cx="2092325" cy="6846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fr-CA" sz="1600" b="1" dirty="0"/>
                <a:t>Amyloplastes (vésicules contenant de l’amidon) dans les cellules parenchymateuses d’une racine.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7404100" y="2852738"/>
              <a:ext cx="373063" cy="2762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 flipV="1">
              <a:off x="7337425" y="2687638"/>
              <a:ext cx="87313" cy="441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52794" y="71415"/>
            <a:ext cx="496522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fr-CA" sz="3200" b="1" dirty="0">
                <a:latin typeface="Times New Roman" pitchFamily="18" charset="0"/>
                <a:cs typeface="Times New Roman" pitchFamily="18" charset="0"/>
              </a:rPr>
              <a:t> Le parenchyme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93890" y="1187450"/>
            <a:ext cx="3273417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13" indent="-176213">
              <a:buFontTx/>
              <a:buChar char="•"/>
            </a:pP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Paroi primaire </a:t>
            </a:r>
            <a:r>
              <a:rPr lang="fr-C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mince et flexible</a:t>
            </a: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fr-C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 de paroi secondaire.</a:t>
            </a:r>
          </a:p>
          <a:p>
            <a:pPr marL="176213" indent="-176213">
              <a:buFontTx/>
              <a:buChar char="•"/>
            </a:pP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C’est un tissu de </a:t>
            </a:r>
            <a:r>
              <a:rPr lang="fr-C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remplissage</a:t>
            </a:r>
          </a:p>
          <a:p>
            <a:pPr marL="176213" indent="-176213">
              <a:buFontTx/>
              <a:buChar char="•"/>
            </a:pP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Effectuent la plupart des fonctions métaboliques (synthèse, photosynthèse).</a:t>
            </a:r>
          </a:p>
          <a:p>
            <a:pPr marL="176213" indent="-176213">
              <a:buFontTx/>
              <a:buChar char="•"/>
            </a:pP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Peuvent </a:t>
            </a:r>
            <a:r>
              <a:rPr lang="fr-C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accumuler des réserves</a:t>
            </a: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(amidon sous forme </a:t>
            </a:r>
            <a:r>
              <a:rPr lang="fr-CA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d’amyloplastes</a:t>
            </a:r>
            <a:r>
              <a:rPr lang="fr-C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généralement).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63764" y="5276850"/>
            <a:ext cx="434022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CA" b="1" dirty="0">
              <a:solidFill>
                <a:schemeClr val="bg1"/>
              </a:solidFill>
            </a:endParaRPr>
          </a:p>
          <a:p>
            <a:endParaRPr lang="fr-CA" b="1" dirty="0">
              <a:solidFill>
                <a:schemeClr val="bg1"/>
              </a:solidFill>
            </a:endParaRPr>
          </a:p>
          <a:p>
            <a:r>
              <a:rPr lang="fr-CA" b="1" dirty="0">
                <a:solidFill>
                  <a:schemeClr val="bg1"/>
                </a:solidFill>
              </a:rPr>
              <a:t>Coupe d’une racine primaire</a:t>
            </a: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>
            <a:off x="4927600" y="925513"/>
            <a:ext cx="407988" cy="463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H="1" flipV="1">
            <a:off x="2967039" y="4451350"/>
            <a:ext cx="827087" cy="4508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28684" name="Picture 12" descr="parenchy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7738" y="1128713"/>
            <a:ext cx="2952750" cy="2976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4267201" y="2797175"/>
            <a:ext cx="385763" cy="717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3460750" y="2573338"/>
            <a:ext cx="2660650" cy="17383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1962146" y="548680"/>
            <a:ext cx="4995870" cy="4986544"/>
            <a:chOff x="719138" y="542925"/>
            <a:chExt cx="4549775" cy="4553671"/>
          </a:xfrm>
        </p:grpSpPr>
        <p:pic>
          <p:nvPicPr>
            <p:cNvPr id="28676" name="Picture 4" descr="RanuncrootX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9138" y="693738"/>
              <a:ext cx="4549775" cy="43481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3384550" y="542925"/>
              <a:ext cx="1144827" cy="337271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>
                  <a:solidFill>
                    <a:schemeClr val="bg1"/>
                  </a:solidFill>
                </a:rPr>
                <a:t>Épiderme</a:t>
              </a:r>
            </a:p>
          </p:txBody>
        </p:sp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2268538" y="4759325"/>
              <a:ext cx="1847023" cy="337271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>
                  <a:solidFill>
                    <a:schemeClr val="bg1"/>
                  </a:solidFill>
                </a:rPr>
                <a:t>Tissus vasculaires</a:t>
              </a:r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1725613" y="2427288"/>
              <a:ext cx="1465998" cy="337271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b="1">
                  <a:solidFill>
                    <a:schemeClr val="bg1"/>
                  </a:solidFill>
                </a:rPr>
                <a:t>Parenchyme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eui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911" y="1000109"/>
            <a:ext cx="7559771" cy="5070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096133" y="1214422"/>
            <a:ext cx="738187" cy="113506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7596199" y="785794"/>
            <a:ext cx="357187" cy="193833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977064" y="1"/>
            <a:ext cx="3690937" cy="1200329"/>
          </a:xfrm>
          <a:prstGeom prst="rect">
            <a:avLst/>
          </a:prstGeom>
          <a:solidFill>
            <a:srgbClr val="F5FAE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Coupe d’une feuille montrant les cellules de parenchyme responsables de la photosynthèse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734733" y="1000110"/>
            <a:ext cx="8469558" cy="4714907"/>
            <a:chOff x="344488" y="572340"/>
            <a:chExt cx="5678487" cy="2153398"/>
          </a:xfrm>
        </p:grpSpPr>
        <p:pic>
          <p:nvPicPr>
            <p:cNvPr id="3" name="Picture 10" descr="feuillehist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4488" y="572340"/>
              <a:ext cx="5678487" cy="21533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4705350" y="1052823"/>
              <a:ext cx="1197478" cy="267079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600" b="1" dirty="0">
                  <a:solidFill>
                    <a:schemeClr val="bg1"/>
                  </a:solidFill>
                </a:rPr>
                <a:t>Parenchyme palissadique</a:t>
              </a: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586348" y="1714293"/>
              <a:ext cx="975010" cy="267079"/>
            </a:xfrm>
            <a:prstGeom prst="rect">
              <a:avLst/>
            </a:prstGeom>
            <a:solidFill>
              <a:srgbClr val="F5FAE8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sz="1600" b="1" dirty="0">
                  <a:solidFill>
                    <a:schemeClr val="bg1"/>
                  </a:solidFill>
                </a:rPr>
                <a:t>Parenchyme</a:t>
              </a:r>
            </a:p>
            <a:p>
              <a:r>
                <a:rPr lang="fr-CA" sz="1600" b="1" dirty="0">
                  <a:solidFill>
                    <a:schemeClr val="bg1"/>
                  </a:solidFill>
                </a:rPr>
                <a:t>lacuneux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fr.cdn.v5.futura-sciences.com/builds/images/thumbs/f/fa12903bf6_10703_histo_21ab.jpg"/>
          <p:cNvPicPr>
            <a:picLocks noChangeAspect="1" noChangeArrowheads="1"/>
          </p:cNvPicPr>
          <p:nvPr/>
        </p:nvPicPr>
        <p:blipFill>
          <a:blip r:embed="rId2" cstate="print"/>
          <a:srcRect r="45883"/>
          <a:stretch>
            <a:fillRect/>
          </a:stretch>
        </p:blipFill>
        <p:spPr bwMode="auto">
          <a:xfrm>
            <a:off x="2783632" y="264736"/>
            <a:ext cx="4669690" cy="572526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024826" y="2214554"/>
            <a:ext cx="1785950" cy="928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parenchyme chlorophyllien.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kelnoize.free.fr/photo3.jpg"/>
          <p:cNvPicPr/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881158" y="357166"/>
            <a:ext cx="828680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3284" y="714356"/>
            <a:ext cx="7560780" cy="511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316" t="31250" r="27526" b="26758"/>
          <a:stretch>
            <a:fillRect/>
          </a:stretch>
        </p:blipFill>
        <p:spPr bwMode="auto">
          <a:xfrm>
            <a:off x="3452794" y="667272"/>
            <a:ext cx="5603730" cy="547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9720" y="1571613"/>
            <a:ext cx="178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parenchyme aérifère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1385" y="44624"/>
            <a:ext cx="11567542" cy="755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A- Parenchyme chlorophyllien</a:t>
            </a:r>
          </a:p>
          <a:p>
            <a:pPr marL="514350" indent="-514350">
              <a:buAutoNum type="arabicPeriod"/>
            </a:pPr>
            <a:r>
              <a:rPr lang="fr-FR" sz="3000" u="sng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Parenchyme</a:t>
            </a: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chlorophyllien palissadique; </a:t>
            </a:r>
          </a:p>
          <a:p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photosynthèse</a:t>
            </a:r>
          </a:p>
          <a:p>
            <a:endParaRPr lang="fr-FR" sz="30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fr-FR" sz="3000" u="sng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Parenchyme</a:t>
            </a: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chlorophyllien lacuneux:</a:t>
            </a:r>
          </a:p>
          <a:p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échange gazeux</a:t>
            </a:r>
          </a:p>
          <a:p>
            <a:endParaRPr lang="fr-FR" sz="30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Aft>
                <a:spcPts val="600"/>
              </a:spcAft>
            </a:pPr>
            <a:r>
              <a:rPr lang="fr-FR" sz="30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B- Parenchyme de réserves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fr-FR" sz="3000" u="sng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Parenchyme de réserves nutritive</a:t>
            </a: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glucide, amidon, </a:t>
            </a:r>
          </a:p>
          <a:p>
            <a:pPr>
              <a:spcAft>
                <a:spcPts val="600"/>
              </a:spcAft>
            </a:pP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protéines, se trouve dans les fruit, graines, Tiges et racines </a:t>
            </a:r>
          </a:p>
          <a:p>
            <a:pPr>
              <a:spcAft>
                <a:spcPts val="600"/>
              </a:spcAft>
            </a:pP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fr-FR" sz="3000" u="sng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Parenchyme aquifère</a:t>
            </a: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plantes grasse, </a:t>
            </a:r>
          </a:p>
          <a:p>
            <a:pPr>
              <a:spcAft>
                <a:spcPts val="600"/>
              </a:spcAft>
            </a:pP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stocke de l’eau dans les vacuoles</a:t>
            </a:r>
          </a:p>
          <a:p>
            <a:pPr>
              <a:spcAft>
                <a:spcPts val="600"/>
              </a:spcAft>
            </a:pP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</a:t>
            </a:r>
            <a:r>
              <a:rPr lang="fr-FR" sz="3000" u="sng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Parenchyme aérifère</a:t>
            </a: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plantes aquatiques, </a:t>
            </a:r>
          </a:p>
          <a:p>
            <a:pPr>
              <a:spcAft>
                <a:spcPts val="600"/>
              </a:spcAft>
            </a:pPr>
            <a:r>
              <a:rPr lang="fr-FR" sz="3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stocke de l’air entre les cellules</a:t>
            </a:r>
          </a:p>
          <a:p>
            <a:endParaRPr lang="fr-FR" sz="30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262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630442-F016-0B2A-5D79-757E766D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4" r="15789"/>
          <a:stretch/>
        </p:blipFill>
        <p:spPr>
          <a:xfrm>
            <a:off x="1847528" y="112980"/>
            <a:ext cx="8280920" cy="66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sirtin.fr/sirtin/wp-content/uploads/090723-07.jpg"/>
          <p:cNvPicPr/>
          <p:nvPr/>
        </p:nvPicPr>
        <p:blipFill>
          <a:blip r:embed="rId2" cstate="print"/>
          <a:srcRect b="10811"/>
          <a:stretch>
            <a:fillRect/>
          </a:stretch>
        </p:blipFill>
        <p:spPr bwMode="auto">
          <a:xfrm>
            <a:off x="3143672" y="116632"/>
            <a:ext cx="540060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739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898651" y="242889"/>
            <a:ext cx="446087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3200" b="1" dirty="0">
                <a:latin typeface="Times New Roman" pitchFamily="18" charset="0"/>
                <a:cs typeface="Times New Roman" pitchFamily="18" charset="0"/>
              </a:rPr>
              <a:t> Le collenchyme</a:t>
            </a:r>
          </a:p>
        </p:txBody>
      </p:sp>
      <p:pic>
        <p:nvPicPr>
          <p:cNvPr id="26630" name="Picture 6" descr="collenchy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182" y="285729"/>
            <a:ext cx="4805368" cy="4523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22756" y="764704"/>
            <a:ext cx="4758798" cy="2677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 eaLnBrk="0" hangingPunct="0">
              <a:buFontTx/>
              <a:buChar char="•"/>
            </a:pP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Tissu de </a:t>
            </a: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soutien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Paroi primaire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épaisse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 et résistante (épaisse surtout « dans les coins »). Élastique et peu rigide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Cellules </a:t>
            </a: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vivantes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, allongées (forment des fibres ~ 2mm de longueur).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22756" y="3470534"/>
            <a:ext cx="4044419" cy="2677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 algn="just" eaLnBrk="0" hangingPunct="0">
              <a:buFontTx/>
              <a:buChar char="•"/>
            </a:pP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Pas de paroi secondaire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 donc pas de lignine, donc paroi souple; la cellule peut s’allonger.</a:t>
            </a:r>
          </a:p>
          <a:p>
            <a:pPr marL="269875" indent="-269875" eaLnBrk="0" hangingPunct="0">
              <a:buFontTx/>
              <a:buChar char="•"/>
            </a:pP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Soutien des parties </a:t>
            </a:r>
            <a:r>
              <a:rPr lang="fr-CA" sz="2400" b="1" dirty="0">
                <a:latin typeface="Times New Roman" pitchFamily="18" charset="0"/>
                <a:cs typeface="Times New Roman" pitchFamily="18" charset="0"/>
              </a:rPr>
              <a:t>en croissance</a:t>
            </a: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 comme les jeunes tiges ou les feuilles.</a:t>
            </a:r>
          </a:p>
        </p:txBody>
      </p:sp>
      <p:pic>
        <p:nvPicPr>
          <p:cNvPr id="26634" name="Picture 10" descr="Collnce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5737" y="3929066"/>
            <a:ext cx="1346725" cy="2181234"/>
          </a:xfrm>
          <a:prstGeom prst="rect">
            <a:avLst/>
          </a:prstGeom>
          <a:noFill/>
        </p:spPr>
      </p:pic>
      <p:pic>
        <p:nvPicPr>
          <p:cNvPr id="26635" name="Picture 11" descr="Celery_cross_section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7772888" y="4786323"/>
            <a:ext cx="2553800" cy="1919278"/>
          </a:xfrm>
          <a:prstGeom prst="rect">
            <a:avLst/>
          </a:prstGeom>
          <a:noFill/>
        </p:spPr>
      </p:pic>
      <p:sp>
        <p:nvSpPr>
          <p:cNvPr id="26636" name="Freeform 12"/>
          <p:cNvSpPr>
            <a:spLocks/>
          </p:cNvSpPr>
          <p:nvPr/>
        </p:nvSpPr>
        <p:spPr bwMode="auto">
          <a:xfrm>
            <a:off x="9145588" y="5365750"/>
            <a:ext cx="531812" cy="369332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335" y="0"/>
              </a:cxn>
              <a:cxn ang="0">
                <a:pos x="12" y="305"/>
              </a:cxn>
            </a:cxnLst>
            <a:rect l="0" t="0" r="r" b="b"/>
            <a:pathLst>
              <a:path w="335" h="305">
                <a:moveTo>
                  <a:pt x="0" y="223"/>
                </a:moveTo>
                <a:lnTo>
                  <a:pt x="335" y="0"/>
                </a:lnTo>
                <a:lnTo>
                  <a:pt x="12" y="305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738811" y="5643579"/>
            <a:ext cx="1500187" cy="830997"/>
          </a:xfrm>
          <a:prstGeom prst="rect">
            <a:avLst/>
          </a:prstGeom>
          <a:solidFill>
            <a:srgbClr val="F5FAE8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CA" sz="1600" b="1" dirty="0">
                <a:solidFill>
                  <a:schemeClr val="bg1"/>
                </a:solidFill>
              </a:rPr>
              <a:t>Ex. « fibres » dans le céleri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sclerenchym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782" y="428605"/>
            <a:ext cx="3961457" cy="2799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3" name="Picture 7" descr="sclerenchym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442102"/>
            <a:ext cx="4000528" cy="3000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80960" y="968376"/>
            <a:ext cx="4706927" cy="48320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 eaLnBrk="0" hangingPunct="0">
              <a:buFontTx/>
              <a:buChar char="•"/>
            </a:pP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Cellules de soutien 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Cellules généralement allongées (peuvent être très longues; quelques mm à plusieurs cm) : forment des </a:t>
            </a: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fibres végétales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Paroi secondaire épaisse</a:t>
            </a: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 et rigide imprégnée de </a:t>
            </a: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lignine</a:t>
            </a: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Rigides</a:t>
            </a: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, ne peuvent pas croître.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Cellules </a:t>
            </a: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mortes</a:t>
            </a:r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 à maturité.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898651" y="242889"/>
            <a:ext cx="486886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3200" b="1" dirty="0">
                <a:latin typeface="Times New Roman" pitchFamily="18" charset="0"/>
                <a:cs typeface="Times New Roman" pitchFamily="18" charset="0"/>
              </a:rPr>
              <a:t>Le sclérenchyme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0" y="322263"/>
            <a:ext cx="5113338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00213" y="506413"/>
            <a:ext cx="361315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800" dirty="0">
                <a:latin typeface="Times New Roman" pitchFamily="18" charset="0"/>
                <a:cs typeface="Times New Roman" pitchFamily="18" charset="0"/>
              </a:rPr>
              <a:t>Les cellules du sclérenchyme sont souvent regroupées en faisceaux formant des </a:t>
            </a:r>
            <a:r>
              <a:rPr lang="fr-CA" sz="2800" b="1" dirty="0">
                <a:latin typeface="Times New Roman" pitchFamily="18" charset="0"/>
                <a:cs typeface="Times New Roman" pitchFamily="18" charset="0"/>
              </a:rPr>
              <a:t>fibres végétales</a:t>
            </a:r>
          </a:p>
        </p:txBody>
      </p:sp>
      <p:pic>
        <p:nvPicPr>
          <p:cNvPr id="31752" name="Picture 8" descr="fibresscler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1575" y="2824163"/>
            <a:ext cx="1892300" cy="3479800"/>
          </a:xfrm>
          <a:prstGeom prst="rect">
            <a:avLst/>
          </a:prstGeom>
          <a:noFill/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784726" y="5100638"/>
            <a:ext cx="3965575" cy="831850"/>
          </a:xfrm>
          <a:prstGeom prst="rect">
            <a:avLst/>
          </a:prstGeom>
          <a:solidFill>
            <a:srgbClr val="F5FAE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Chaque cellule peut avoir plusieurs mm de longueur</a:t>
            </a: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5584825" y="1515151"/>
            <a:ext cx="259766" cy="519351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H="1">
            <a:off x="4375151" y="2519363"/>
            <a:ext cx="1433513" cy="1003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sclerit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676" y="2890442"/>
            <a:ext cx="4817097" cy="3634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7" name="Picture 7" descr="scleritespoi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1" y="219257"/>
            <a:ext cx="4062735" cy="3066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809750" y="231775"/>
            <a:ext cx="4413250" cy="1569660"/>
          </a:xfrm>
          <a:prstGeom prst="rect">
            <a:avLst/>
          </a:prstGeom>
          <a:solidFill>
            <a:srgbClr val="F5FAE8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Certaines plantes contiennent des </a:t>
            </a:r>
            <a:r>
              <a:rPr lang="fr-CA" sz="24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sclérites</a:t>
            </a:r>
            <a:r>
              <a:rPr lang="fr-C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cellules de sclérenchyme aux formes parfois irrégulières.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248128" y="4149081"/>
            <a:ext cx="2513012" cy="830997"/>
          </a:xfrm>
          <a:prstGeom prst="rect">
            <a:avLst/>
          </a:prstGeom>
          <a:solidFill>
            <a:srgbClr val="F5FAE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CA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Sclérites</a:t>
            </a:r>
            <a:r>
              <a:rPr lang="fr-C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d’une poire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4" name="Picture 4" descr="astroscleridwaterl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2935638"/>
            <a:ext cx="3744416" cy="3229667"/>
          </a:xfrm>
          <a:prstGeom prst="rect">
            <a:avLst/>
          </a:prstGeom>
          <a:solidFill>
            <a:srgbClr val="F5FAE8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45" name="Text Box 5"/>
          <p:cNvSpPr txBox="1">
            <a:spLocks noChangeArrowheads="1"/>
          </p:cNvSpPr>
          <p:nvPr/>
        </p:nvSpPr>
        <p:spPr bwMode="auto">
          <a:xfrm>
            <a:off x="6837066" y="5661248"/>
            <a:ext cx="2427287" cy="707886"/>
          </a:xfrm>
          <a:prstGeom prst="rect">
            <a:avLst/>
          </a:prstGeom>
          <a:solidFill>
            <a:srgbClr val="F5FAE8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Sclérites d’une feuille de nénuphar</a:t>
            </a:r>
          </a:p>
        </p:txBody>
      </p:sp>
      <p:pic>
        <p:nvPicPr>
          <p:cNvPr id="419846" name="Picture 6" descr="astroscleridwaterlil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3362" y="1268760"/>
            <a:ext cx="3023078" cy="4005312"/>
          </a:xfrm>
          <a:prstGeom prst="rect">
            <a:avLst/>
          </a:prstGeom>
          <a:solidFill>
            <a:srgbClr val="F5FAE8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48" name="Picture 8" descr="nenuphar"/>
          <p:cNvPicPr>
            <a:picLocks noChangeAspect="1" noChangeArrowheads="1"/>
          </p:cNvPicPr>
          <p:nvPr/>
        </p:nvPicPr>
        <p:blipFill>
          <a:blip r:embed="rId5" cstate="print">
            <a:lum contrast="36000"/>
          </a:blip>
          <a:srcRect/>
          <a:stretch>
            <a:fillRect/>
          </a:stretch>
        </p:blipFill>
        <p:spPr bwMode="auto">
          <a:xfrm>
            <a:off x="3483422" y="260649"/>
            <a:ext cx="3260651" cy="262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008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8DEAE-829C-CC39-A07A-4D5B0745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2EBA93-E071-0FFB-0FC3-B47F3A2A0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1631504" y="116631"/>
            <a:ext cx="9217024" cy="6612255"/>
          </a:xfrm>
        </p:spPr>
      </p:pic>
    </p:spTree>
    <p:extLst>
      <p:ext uri="{BB962C8B-B14F-4D97-AF65-F5344CB8AC3E}">
        <p14:creationId xmlns:p14="http://schemas.microsoft.com/office/powerpoint/2010/main" val="3468500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DF93D-B261-8343-DF0D-83AD17F6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5CEEFBC-D779-F267-CAD1-3E535A480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204048"/>
            <a:ext cx="7272808" cy="650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58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1EFF375-9631-C974-2D58-36B4338B5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22" y="0"/>
            <a:ext cx="9659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3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éma plante"/>
          <p:cNvPicPr/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667108" y="116632"/>
            <a:ext cx="407196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risteme_f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494"/>
          <a:stretch>
            <a:fillRect/>
          </a:stretch>
        </p:blipFill>
        <p:spPr bwMode="auto">
          <a:xfrm>
            <a:off x="7896200" y="263780"/>
            <a:ext cx="2088232" cy="62615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http://archimede.bibl.ulaval.ca/archimede/fichiers/26002/26002_1.png"/>
          <p:cNvPicPr>
            <a:picLocks noChangeAspect="1" noChangeArrowheads="1"/>
          </p:cNvPicPr>
          <p:nvPr/>
        </p:nvPicPr>
        <p:blipFill>
          <a:blip r:embed="rId3" cstate="print"/>
          <a:srcRect r="55041" b="18386"/>
          <a:stretch>
            <a:fillRect/>
          </a:stretch>
        </p:blipFill>
        <p:spPr bwMode="auto">
          <a:xfrm>
            <a:off x="2207569" y="498318"/>
            <a:ext cx="3685783" cy="5859641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>
            <a:off x="4655840" y="1214422"/>
            <a:ext cx="30963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952992" y="5572140"/>
            <a:ext cx="30963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135188" y="1000108"/>
            <a:ext cx="7961340" cy="5378466"/>
            <a:chOff x="611188" y="323850"/>
            <a:chExt cx="7921625" cy="6269038"/>
          </a:xfrm>
        </p:grpSpPr>
        <p:pic>
          <p:nvPicPr>
            <p:cNvPr id="92165" name="Picture 5" descr="Xylem_phloem_labled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4213" y="323850"/>
              <a:ext cx="7848600" cy="6269038"/>
            </a:xfrm>
            <a:prstGeom prst="rect">
              <a:avLst/>
            </a:prstGeom>
            <a:noFill/>
          </p:spPr>
        </p:pic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011863" y="4508500"/>
              <a:ext cx="1129584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chemeClr val="bg1"/>
                  </a:solidFill>
                </a:rPr>
                <a:t>Épiderme</a:t>
              </a:r>
            </a:p>
          </p:txBody>
        </p:sp>
        <p:sp>
          <p:nvSpPr>
            <p:cNvPr id="92167" name="Text Box 7"/>
            <p:cNvSpPr txBox="1">
              <a:spLocks noChangeArrowheads="1"/>
            </p:cNvSpPr>
            <p:nvPr/>
          </p:nvSpPr>
          <p:spPr bwMode="auto">
            <a:xfrm>
              <a:off x="6011863" y="3429000"/>
              <a:ext cx="2356143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chemeClr val="bg1"/>
                  </a:solidFill>
                </a:rPr>
                <a:t>Moelle (parenchyme)</a:t>
              </a:r>
            </a:p>
          </p:txBody>
        </p:sp>
        <p:sp>
          <p:nvSpPr>
            <p:cNvPr id="92168" name="Text Box 8"/>
            <p:cNvSpPr txBox="1">
              <a:spLocks noChangeArrowheads="1"/>
            </p:cNvSpPr>
            <p:nvPr/>
          </p:nvSpPr>
          <p:spPr bwMode="auto">
            <a:xfrm>
              <a:off x="1116013" y="2852738"/>
              <a:ext cx="1451776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 err="1">
                  <a:solidFill>
                    <a:schemeClr val="bg1"/>
                  </a:solidFill>
                </a:rPr>
                <a:t>Procambium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2169" name="Text Box 9"/>
            <p:cNvSpPr txBox="1">
              <a:spLocks noChangeArrowheads="1"/>
            </p:cNvSpPr>
            <p:nvPr/>
          </p:nvSpPr>
          <p:spPr bwMode="auto">
            <a:xfrm>
              <a:off x="1476375" y="2276474"/>
              <a:ext cx="1823411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chemeClr val="bg1"/>
                  </a:solidFill>
                </a:rPr>
                <a:t>Xylème primaire</a:t>
              </a:r>
            </a:p>
          </p:txBody>
        </p:sp>
        <p:sp>
          <p:nvSpPr>
            <p:cNvPr id="92170" name="Text Box 10"/>
            <p:cNvSpPr txBox="1">
              <a:spLocks noChangeArrowheads="1"/>
            </p:cNvSpPr>
            <p:nvPr/>
          </p:nvSpPr>
          <p:spPr bwMode="auto">
            <a:xfrm>
              <a:off x="1331913" y="1700214"/>
              <a:ext cx="1935062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chemeClr val="bg1"/>
                  </a:solidFill>
                </a:rPr>
                <a:t>Phloème primaire</a:t>
              </a:r>
            </a:p>
          </p:txBody>
        </p:sp>
        <p:sp>
          <p:nvSpPr>
            <p:cNvPr id="92171" name="Text Box 11"/>
            <p:cNvSpPr txBox="1">
              <a:spLocks noChangeArrowheads="1"/>
            </p:cNvSpPr>
            <p:nvPr/>
          </p:nvSpPr>
          <p:spPr bwMode="auto">
            <a:xfrm>
              <a:off x="611188" y="1052513"/>
              <a:ext cx="2419944" cy="3946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chemeClr val="bg1"/>
                  </a:solidFill>
                </a:rPr>
                <a:t>Faisceau libéroligneux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4024298" y="357167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Les tissus conducteurs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02588" y="1916832"/>
            <a:ext cx="90316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rgbClr val="FFFF00"/>
                </a:solidFill>
              </a:rPr>
              <a:t>Un </a:t>
            </a:r>
            <a:r>
              <a:rPr lang="fr-FR" sz="3000" b="1" dirty="0">
                <a:solidFill>
                  <a:schemeClr val="bg1"/>
                </a:solidFill>
              </a:rPr>
              <a:t>vaisseau</a:t>
            </a:r>
            <a:r>
              <a:rPr lang="fr-FR" sz="3000" dirty="0">
                <a:solidFill>
                  <a:schemeClr val="bg1"/>
                </a:solidFill>
              </a:rPr>
              <a:t> </a:t>
            </a:r>
            <a:r>
              <a:rPr lang="fr-FR" sz="3000" dirty="0">
                <a:solidFill>
                  <a:srgbClr val="FFFF00"/>
                </a:solidFill>
              </a:rPr>
              <a:t>: tube qui transporte la sève</a:t>
            </a:r>
          </a:p>
          <a:p>
            <a:endParaRPr lang="fr-FR" sz="3000" dirty="0">
              <a:solidFill>
                <a:srgbClr val="FFFF00"/>
              </a:solidFill>
            </a:endParaRPr>
          </a:p>
          <a:p>
            <a:r>
              <a:rPr lang="fr-FR" sz="3000" dirty="0">
                <a:solidFill>
                  <a:srgbClr val="FFFF00"/>
                </a:solidFill>
              </a:rPr>
              <a:t>Un </a:t>
            </a:r>
            <a:r>
              <a:rPr lang="fr-FR" sz="3000" b="1" dirty="0">
                <a:solidFill>
                  <a:schemeClr val="bg1"/>
                </a:solidFill>
              </a:rPr>
              <a:t>faisceau:</a:t>
            </a:r>
            <a:r>
              <a:rPr lang="fr-FR" sz="3000" dirty="0">
                <a:solidFill>
                  <a:srgbClr val="FFFF00"/>
                </a:solidFill>
              </a:rPr>
              <a:t> ensemble de tubes</a:t>
            </a:r>
          </a:p>
          <a:p>
            <a:endParaRPr lang="fr-FR" sz="3000" dirty="0">
              <a:solidFill>
                <a:srgbClr val="FFFF00"/>
              </a:solidFill>
            </a:endParaRPr>
          </a:p>
          <a:p>
            <a:r>
              <a:rPr lang="fr-FR" sz="3000" dirty="0">
                <a:solidFill>
                  <a:srgbClr val="FFFF00"/>
                </a:solidFill>
              </a:rPr>
              <a:t>Un </a:t>
            </a:r>
            <a:r>
              <a:rPr lang="fr-FR" sz="3000" b="1" dirty="0">
                <a:solidFill>
                  <a:schemeClr val="bg1"/>
                </a:solidFill>
              </a:rPr>
              <a:t>faisceau </a:t>
            </a:r>
            <a:r>
              <a:rPr lang="fr-FR" sz="3000" b="1" dirty="0" err="1">
                <a:solidFill>
                  <a:schemeClr val="bg1"/>
                </a:solidFill>
              </a:rPr>
              <a:t>criblovasculaire</a:t>
            </a:r>
            <a:r>
              <a:rPr lang="fr-FR" sz="3000" dirty="0">
                <a:solidFill>
                  <a:srgbClr val="FFFF00"/>
                </a:solidFill>
              </a:rPr>
              <a:t>: xylème +phloème</a:t>
            </a:r>
          </a:p>
          <a:p>
            <a:endParaRPr lang="fr-FR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31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vai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5561" y="3919216"/>
            <a:ext cx="3696915" cy="2750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6" name="Picture 6" descr="xylem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900" y="390525"/>
            <a:ext cx="2768600" cy="3683000"/>
          </a:xfrm>
          <a:prstGeom prst="rect">
            <a:avLst/>
          </a:prstGeom>
          <a:noFill/>
        </p:spPr>
      </p:pic>
      <p:pic>
        <p:nvPicPr>
          <p:cNvPr id="40967" name="Picture 7" descr="vaisseauxyl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264" y="4535489"/>
            <a:ext cx="2541587" cy="2033587"/>
          </a:xfrm>
          <a:prstGeom prst="rect">
            <a:avLst/>
          </a:prstGeom>
          <a:noFill/>
        </p:spPr>
      </p:pic>
      <p:pic>
        <p:nvPicPr>
          <p:cNvPr id="40969" name="Picture 9" descr="tracheid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3512" y="548681"/>
            <a:ext cx="3593406" cy="323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5447928" y="5157192"/>
            <a:ext cx="2197472" cy="43239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807968" y="908720"/>
            <a:ext cx="136815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312024" y="332656"/>
            <a:ext cx="1728192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511824" y="6926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trachéides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31904" y="4462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Trachées =</a:t>
            </a:r>
          </a:p>
          <a:p>
            <a:r>
              <a:rPr lang="fr-FR" b="1" dirty="0">
                <a:solidFill>
                  <a:srgbClr val="FFFF00"/>
                </a:solidFill>
              </a:rPr>
              <a:t>vaisseaux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88890" y="-27384"/>
            <a:ext cx="22669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Xylème </a:t>
            </a:r>
            <a:endParaRPr lang="fr-CA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388890" y="603005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trachées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014" y="811214"/>
            <a:ext cx="8434387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8107" r="40102"/>
          <a:stretch/>
        </p:blipFill>
        <p:spPr bwMode="auto">
          <a:xfrm>
            <a:off x="6888088" y="432681"/>
            <a:ext cx="2376562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8112224" y="48691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Trachées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89437A-E1CC-C736-378A-E3166D2F1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8209"/>
          <a:stretch/>
        </p:blipFill>
        <p:spPr bwMode="auto">
          <a:xfrm>
            <a:off x="2732088" y="432681"/>
            <a:ext cx="2376562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3148" y="1214423"/>
            <a:ext cx="8225705" cy="51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936750" y="200025"/>
            <a:ext cx="22669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sz="3200" b="1" dirty="0">
                <a:latin typeface="Times New Roman" pitchFamily="18" charset="0"/>
                <a:cs typeface="Times New Roman" pitchFamily="18" charset="0"/>
              </a:rPr>
              <a:t>Phloème</a:t>
            </a:r>
            <a:endParaRPr lang="fr-C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4" name="Picture 6" descr="phloemlsf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5"/>
          <a:stretch>
            <a:fillRect/>
          </a:stretch>
        </p:blipFill>
        <p:spPr bwMode="auto">
          <a:xfrm>
            <a:off x="1559496" y="3501008"/>
            <a:ext cx="5086350" cy="279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963738" y="933451"/>
            <a:ext cx="44259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/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Formé de :</a:t>
            </a:r>
          </a:p>
          <a:p>
            <a:pPr marL="182563" indent="-182563">
              <a:buFontTx/>
              <a:buChar char="•"/>
            </a:pP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Cellules des tubes criblés</a:t>
            </a:r>
          </a:p>
          <a:p>
            <a:pPr marL="182563" indent="-182563">
              <a:buFontTx/>
              <a:buChar char="•"/>
            </a:pPr>
            <a:r>
              <a:rPr lang="fr-CA" sz="2400" dirty="0">
                <a:latin typeface="Times New Roman" pitchFamily="18" charset="0"/>
                <a:cs typeface="Times New Roman" pitchFamily="18" charset="0"/>
              </a:rPr>
              <a:t>Cellules compagnes</a:t>
            </a:r>
          </a:p>
        </p:txBody>
      </p:sp>
      <p:pic>
        <p:nvPicPr>
          <p:cNvPr id="43019" name="Picture 11" descr="phloem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0" y="1"/>
            <a:ext cx="4095750" cy="462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20" name="Picture 12" descr="SievePlat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CF7"/>
              </a:clrFrom>
              <a:clrTo>
                <a:srgbClr val="FAFC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88301" y="4768851"/>
            <a:ext cx="1895475" cy="167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316914" y="6427789"/>
            <a:ext cx="127951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1400" b="1"/>
              <a:t>Paroi criblée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474" y="785794"/>
            <a:ext cx="874560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979" r="1563" b="2872"/>
          <a:stretch>
            <a:fillRect/>
          </a:stretch>
        </p:blipFill>
        <p:spPr bwMode="auto">
          <a:xfrm>
            <a:off x="1524000" y="549275"/>
            <a:ext cx="91440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3352" y="188640"/>
            <a:ext cx="11784632" cy="762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tissus conducteurs  primaires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composés; transport de la sève 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Xylème primaire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sève brute ; cellules morte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Trachées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cellules courte, large, pas de paroi transversale; sève passe verticalement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Trachéides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cellules plus allongée; paroi transversale en biseau; sens sève en zigzag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Phloème primaire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cellules vivantes; sève élaborée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Tubes criblés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pas de noyau, paroi transversale criblée</a:t>
            </a:r>
          </a:p>
          <a:p>
            <a:pPr>
              <a:lnSpc>
                <a:spcPct val="150000"/>
              </a:lnSpc>
            </a:pPr>
            <a:r>
              <a:rPr lang="fr-FR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Cellules compagnes</a:t>
            </a:r>
            <a:r>
              <a:rPr lang="fr-F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avec noyau, étroite et liée au tube criblé</a:t>
            </a:r>
          </a:p>
          <a:p>
            <a:pPr>
              <a:lnSpc>
                <a:spcPct val="150000"/>
              </a:lnSpc>
            </a:pPr>
            <a:endParaRPr lang="fr-F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fr-F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030" y="1096028"/>
            <a:ext cx="8002105" cy="506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6D3944-FE62-7EA7-D3DB-BB922891B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096028"/>
            <a:ext cx="3413237" cy="444132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42" name="Rectangle 1034"/>
          <p:cNvSpPr>
            <a:spLocks noChangeArrowheads="1"/>
          </p:cNvSpPr>
          <p:nvPr/>
        </p:nvSpPr>
        <p:spPr bwMode="auto">
          <a:xfrm>
            <a:off x="1690688" y="1339334"/>
            <a:ext cx="3962400" cy="36933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pic>
        <p:nvPicPr>
          <p:cNvPr id="428034" name="Picture 1026" descr="stem_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6" y="241301"/>
            <a:ext cx="4659313" cy="3490913"/>
          </a:xfrm>
          <a:prstGeom prst="rect">
            <a:avLst/>
          </a:prstGeom>
          <a:noFill/>
        </p:spPr>
      </p:pic>
      <p:sp>
        <p:nvSpPr>
          <p:cNvPr id="428035" name="Text Box 1027"/>
          <p:cNvSpPr txBox="1">
            <a:spLocks noChangeArrowheads="1"/>
          </p:cNvSpPr>
          <p:nvPr/>
        </p:nvSpPr>
        <p:spPr bwMode="auto">
          <a:xfrm>
            <a:off x="5200648" y="3903664"/>
            <a:ext cx="325280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fr-CA" sz="2400" b="1" dirty="0"/>
              <a:t>Les tissus sécréteurs</a:t>
            </a:r>
          </a:p>
        </p:txBody>
      </p:sp>
      <p:pic>
        <p:nvPicPr>
          <p:cNvPr id="428036" name="Picture 1028" descr="trichomes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t="9238"/>
          <a:stretch>
            <a:fillRect/>
          </a:stretch>
        </p:blipFill>
        <p:spPr bwMode="auto">
          <a:xfrm>
            <a:off x="1863725" y="173038"/>
            <a:ext cx="20891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8037" name="Text Box 1029"/>
          <p:cNvSpPr txBox="1">
            <a:spLocks noChangeArrowheads="1"/>
          </p:cNvSpPr>
          <p:nvPr/>
        </p:nvSpPr>
        <p:spPr bwMode="auto">
          <a:xfrm>
            <a:off x="1792289" y="2855914"/>
            <a:ext cx="3705225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CA" sz="1400" b="1" dirty="0"/>
              <a:t>Cellules épidermiques modifiées formant des poils. Certains de ces poils se terminent par des cellules pouvant sécréter des substances irritantes, collantes ou aromatiques.</a:t>
            </a:r>
          </a:p>
        </p:txBody>
      </p:sp>
      <p:pic>
        <p:nvPicPr>
          <p:cNvPr id="428038" name="Picture 1030" descr="trichd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5100" y="846139"/>
            <a:ext cx="1612900" cy="140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8039" name="Picture 1031" descr="medicago_mari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9126" y="4111626"/>
            <a:ext cx="3432175" cy="2576513"/>
          </a:xfrm>
          <a:prstGeom prst="rect">
            <a:avLst/>
          </a:prstGeom>
          <a:noFill/>
        </p:spPr>
      </p:pic>
      <p:pic>
        <p:nvPicPr>
          <p:cNvPr id="428040" name="Picture 1032" descr="tomato_leaf_s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8300" y="4792664"/>
            <a:ext cx="2673350" cy="1781175"/>
          </a:xfrm>
          <a:prstGeom prst="rect">
            <a:avLst/>
          </a:prstGeom>
          <a:noFill/>
        </p:spPr>
      </p:pic>
      <p:pic>
        <p:nvPicPr>
          <p:cNvPr id="428041" name="Picture 1033" descr="hai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4688" y="3835401"/>
            <a:ext cx="2062162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7" y="92421"/>
            <a:ext cx="6696743" cy="646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Espace réservé du contenu 5" descr="Figure_35-1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525" t="11530" r="33919" b="31589"/>
          <a:stretch/>
        </p:blipFill>
        <p:spPr>
          <a:xfrm>
            <a:off x="3503712" y="210121"/>
            <a:ext cx="5305400" cy="6459239"/>
          </a:xfrm>
        </p:spPr>
      </p:pic>
      <p:sp>
        <p:nvSpPr>
          <p:cNvPr id="3072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FE1A03-95BA-465D-9343-71D99F1466D7}" type="slidenum">
              <a:rPr lang="fr-CA" smtClean="0">
                <a:latin typeface="Technical"/>
              </a:rPr>
              <a:pPr/>
              <a:t>52</a:t>
            </a:fld>
            <a:endParaRPr lang="fr-CA">
              <a:latin typeface="Technical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5" descr="Figure_35-18.jpg">
            <a:extLst>
              <a:ext uri="{FF2B5EF4-FFF2-40B4-BE49-F238E27FC236}">
                <a16:creationId xmlns:a16="http://schemas.microsoft.com/office/drawing/2014/main" id="{E7D34E34-B343-1D94-CA77-D772E33D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845" t="27267" r="34233" b="54978"/>
          <a:stretch/>
        </p:blipFill>
        <p:spPr>
          <a:xfrm>
            <a:off x="2747628" y="692696"/>
            <a:ext cx="6696744" cy="49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1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http://www.metrodis.fr/pics/prod/z/74964011.jpg">
            <a:extLst>
              <a:ext uri="{FF2B5EF4-FFF2-40B4-BE49-F238E27FC236}">
                <a16:creationId xmlns:a16="http://schemas.microsoft.com/office/drawing/2014/main" id="{D28C81D8-F5F9-D56E-2AA7-3E0208B470D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5600" y="404664"/>
            <a:ext cx="664373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643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 cstate="print"/>
          <a:srcRect l="13122" r="9025" b="36967"/>
          <a:stretch/>
        </p:blipFill>
        <p:spPr bwMode="auto">
          <a:xfrm>
            <a:off x="1631505" y="1196753"/>
            <a:ext cx="8892479" cy="450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47528" y="141277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 périphérie de la coupe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7528" y="54359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centre de la coupe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0272464" y="1556792"/>
            <a:ext cx="0" cy="16561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10282881" y="3550042"/>
            <a:ext cx="8384" cy="207055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60648"/>
            <a:ext cx="849694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coupe_dun_tronc_darbr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260648"/>
            <a:ext cx="8352928" cy="6025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665570" y="6345816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Section transversale d'une tige </a:t>
            </a:r>
            <a:endParaRPr lang="fr-F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4D1DAB9-7681-64EA-BB85-21FB89715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9"/>
          <a:stretch/>
        </p:blipFill>
        <p:spPr>
          <a:xfrm>
            <a:off x="1343472" y="169261"/>
            <a:ext cx="9998886" cy="66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4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711AA-86FA-8F2F-058A-9DE2A1209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A39A66-6CF2-7583-4470-66D03B605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331259"/>
            <a:ext cx="11809312" cy="41954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Interfasciculaire: entre deux faisceaux criblovasculaires</a:t>
            </a:r>
          </a:p>
          <a:p>
            <a:pPr marL="0" indent="0">
              <a:buNone/>
            </a:pPr>
            <a:endParaRPr lang="fr-FR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Intrafasciculaire: a l'intérieur d’un faisceau criblovasculaire</a:t>
            </a:r>
          </a:p>
          <a:p>
            <a:pPr marL="0" indent="0">
              <a:buNone/>
            </a:pPr>
            <a:endParaRPr lang="fr-FR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Centripète: sens de division vers le centre</a:t>
            </a:r>
          </a:p>
          <a:p>
            <a:pPr marL="0" indent="0">
              <a:buNone/>
            </a:pPr>
            <a:r>
              <a:rPr lang="fr-F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Centrifuge: sens de division vers l’</a:t>
            </a:r>
            <a:r>
              <a:rPr lang="fr-FR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exterieur</a:t>
            </a:r>
            <a:r>
              <a:rPr lang="fr-FR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15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038" y="404664"/>
            <a:ext cx="8844963" cy="625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A0D0D19-F04C-2BD3-A9E7-5A1EE400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88" y="116632"/>
            <a:ext cx="6352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1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meristene.gif"/>
          <p:cNvPicPr/>
          <p:nvPr/>
        </p:nvPicPr>
        <p:blipFill>
          <a:blip r:embed="rId2" cstate="print"/>
          <a:srcRect l="-6061" t="-10448" r="-6061" b="-11940"/>
          <a:stretch>
            <a:fillRect/>
          </a:stretch>
        </p:blipFill>
        <p:spPr bwMode="auto">
          <a:xfrm>
            <a:off x="1847528" y="260648"/>
            <a:ext cx="8568952" cy="6264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r.cdn.v5.futura-sciences.com/builds/images/thumbs/5/5d0b8527d6_10703_histo_20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016" y="1268760"/>
            <a:ext cx="8892480" cy="547260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63952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bourgeon de lilas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16632"/>
            <a:ext cx="8801996" cy="65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11701</TotalTime>
  <Words>694</Words>
  <Application>Microsoft Office PowerPoint</Application>
  <PresentationFormat>Grand écran</PresentationFormat>
  <Paragraphs>130</Paragraphs>
  <Slides>60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9" baseType="lpstr">
      <vt:lpstr>Aharoni</vt:lpstr>
      <vt:lpstr>Arial</vt:lpstr>
      <vt:lpstr>Calibri</vt:lpstr>
      <vt:lpstr>Century Gothic</vt:lpstr>
      <vt:lpstr>Comic Sans MS</vt:lpstr>
      <vt:lpstr>Technical</vt:lpstr>
      <vt:lpstr>Times New Roman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ABD ALI</dc:creator>
  <cp:lastModifiedBy>LYES BTT</cp:lastModifiedBy>
  <cp:revision>242</cp:revision>
  <dcterms:created xsi:type="dcterms:W3CDTF">2012-02-25T20:14:10Z</dcterms:created>
  <dcterms:modified xsi:type="dcterms:W3CDTF">2024-03-04T08:39:26Z</dcterms:modified>
</cp:coreProperties>
</file>